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6"/>
  </p:notesMasterIdLst>
  <p:sldIdLst>
    <p:sldId id="274" r:id="rId2"/>
    <p:sldId id="285" r:id="rId3"/>
    <p:sldId id="284" r:id="rId4"/>
    <p:sldId id="271" r:id="rId5"/>
    <p:sldId id="276" r:id="rId6"/>
    <p:sldId id="277" r:id="rId7"/>
    <p:sldId id="282" r:id="rId8"/>
    <p:sldId id="278" r:id="rId9"/>
    <p:sldId id="279" r:id="rId10"/>
    <p:sldId id="273" r:id="rId11"/>
    <p:sldId id="275" r:id="rId12"/>
    <p:sldId id="283" r:id="rId13"/>
    <p:sldId id="281" r:id="rId14"/>
    <p:sldId id="280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000000"/>
    <a:srgbClr val="FFFF00"/>
    <a:srgbClr val="006600"/>
    <a:srgbClr val="FFFFFF"/>
    <a:srgbClr val="0066FF"/>
    <a:srgbClr val="0099FF"/>
    <a:srgbClr val="003300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549" autoAdjust="0"/>
    <p:restoredTop sz="91219" autoAdjust="0"/>
  </p:normalViewPr>
  <p:slideViewPr>
    <p:cSldViewPr>
      <p:cViewPr>
        <p:scale>
          <a:sx n="33" d="100"/>
          <a:sy n="33" d="100"/>
        </p:scale>
        <p:origin x="-918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1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FC0E2E-0370-466B-8435-3ECA906C2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4204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C0E2E-0370-466B-8435-3ECA906C2BC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C0E2E-0370-466B-8435-3ECA906C2BC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C0E2E-0370-466B-8435-3ECA906C2BC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3CD295F-51AE-4075-8818-BA77B0DE3540}" type="slidenum">
              <a:rPr lang="en-US">
                <a:latin typeface="Arial" panose="020B0604020202020204" pitchFamily="34" charset="0"/>
              </a:rPr>
              <a:pPr/>
              <a:t>10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26795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DA422-31A0-412A-9C8A-30E4C965AA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899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E115-833A-4710-AC23-6BA04BD4DE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627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97AC1-EB04-4D24-9491-ED20DFF4C5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702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27E81-DC54-479E-ACFB-7645D9C6F0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522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F2B9B-3E2B-4712-8BE6-E367F1DB53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950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E5A84-C52A-40A0-B2BD-E80AAFB0B4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596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6C5D7-8F65-4578-9D6E-8881129C78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9788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0C3F5-6C6D-4BF6-8A37-988E32BD5B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892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D0DAAB-07E7-4D64-BB06-CCB0A60ACE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18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768A1-76A8-476A-8EA9-97FF3BD4CF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71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BE1E6-8D38-4100-9964-FB28B4B72F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334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3B791E-797A-45EE-A8FA-364CFB0EB1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507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4.gi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TOAN\Clip%20em%20yeu%20truong%20em%20sua%20lai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3" descr="lights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57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 descr="lights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-9525"/>
            <a:ext cx="4495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bell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52400"/>
            <a:ext cx="115252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bell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WordArt 11"/>
          <p:cNvSpPr>
            <a:spLocks noChangeArrowheads="1" noChangeShapeType="1" noTextEdit="1"/>
          </p:cNvSpPr>
          <p:nvPr/>
        </p:nvSpPr>
        <p:spPr bwMode="auto">
          <a:xfrm>
            <a:off x="1905000" y="3163338"/>
            <a:ext cx="5638800" cy="21336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r>
              <a:rPr lang="en-US" sz="3600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2E</a:t>
            </a:r>
            <a:endParaRPr lang="en-US" sz="3600" kern="1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7" name="Picture 12" descr="Book-09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2790031"/>
            <a:ext cx="16764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 rot="21287210">
            <a:off x="-425121" y="5885773"/>
            <a:ext cx="6292027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FF"/>
                </a:solidFill>
                <a:cs typeface="Arial" panose="020B0604020202020204" pitchFamily="34" charset="0"/>
              </a:rPr>
              <a:t>Giáo viên: Chu Thị Thu Huyền</a:t>
            </a:r>
            <a:endParaRPr lang="vi-VN" sz="2933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42925" y="263896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Times New Roman" pitchFamily="18" charset="0"/>
              </a:rPr>
              <a:t>TRƯỜNG TIỂU HỌC 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Times New Roman" pitchFamily="18" charset="0"/>
              </a:rPr>
              <a:t>ĐỨC G IANG</a:t>
            </a:r>
            <a:endParaRPr lang="en-US" sz="2800" b="1" dirty="0">
              <a:ln>
                <a:solidFill>
                  <a:srgbClr val="FF0000"/>
                </a:solidFill>
              </a:ln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5" name="Picture 14" descr="BAR_EL~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43125" y="707231"/>
            <a:ext cx="5029200" cy="45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576262" y="1271832"/>
            <a:ext cx="8077200" cy="6096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77292"/>
              </a:avLst>
            </a:prstTxWarp>
          </a:bodyPr>
          <a:lstStyle/>
          <a:p>
            <a:pPr algn="ctr"/>
            <a:r>
              <a:rPr lang="en-US" sz="48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Ban giám khảo</a:t>
            </a:r>
            <a:endParaRPr lang="en-US" sz="48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WordArt 13"/>
          <p:cNvSpPr>
            <a:spLocks noChangeArrowheads="1" noChangeShapeType="1" noTextEdit="1"/>
          </p:cNvSpPr>
          <p:nvPr/>
        </p:nvSpPr>
        <p:spPr bwMode="auto">
          <a:xfrm>
            <a:off x="1185862" y="2790031"/>
            <a:ext cx="6858000" cy="106403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81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3600" b="1" kern="10" dirty="0" err="1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b="1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b="1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endParaRPr lang="en-US" sz="3600" b="1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WordArt 3"/>
          <p:cNvSpPr>
            <a:spLocks noChangeArrowheads="1" noChangeShapeType="1" noTextEdit="1"/>
          </p:cNvSpPr>
          <p:nvPr/>
        </p:nvSpPr>
        <p:spPr bwMode="auto">
          <a:xfrm>
            <a:off x="609600" y="2438400"/>
            <a:ext cx="8001000" cy="19812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800" b="1" kern="1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4800" b="1" kern="1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 </a:t>
            </a:r>
            <a:r>
              <a:rPr lang="vi-VN" sz="4800" b="1" kern="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cảm ơn</a:t>
            </a:r>
          </a:p>
          <a:p>
            <a:pPr algn="ctr"/>
            <a:r>
              <a:rPr lang="vi-VN" sz="4800" b="1" kern="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  <a:r>
              <a:rPr lang="vi-VN" sz="4800" b="1" kern="1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</a:t>
            </a:r>
            <a:r>
              <a:rPr lang="vi-VN" sz="4800" b="1" kern="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các em!</a:t>
            </a:r>
            <a:endParaRPr lang="en-US" sz="4800" b="1" kern="1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0" y="4637088"/>
          <a:ext cx="1828800" cy="2220912"/>
        </p:xfrm>
        <a:graphic>
          <a:graphicData uri="http://schemas.openxmlformats.org/presentationml/2006/ole">
            <p:oleObj spid="_x0000_s5271" name="Clip" r:id="rId5" imgW="4286250" imgH="3676650" progId="">
              <p:embed/>
            </p:oleObj>
          </a:graphicData>
        </a:graphic>
      </p:graphicFrame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5638800" y="4475163"/>
          <a:ext cx="3505200" cy="2382837"/>
        </p:xfrm>
        <a:graphic>
          <a:graphicData uri="http://schemas.openxmlformats.org/presentationml/2006/ole">
            <p:oleObj spid="_x0000_s5272" name="Clip" r:id="rId6" imgW="3619500" imgH="2463800" progId="">
              <p:embed/>
            </p:oleObj>
          </a:graphicData>
        </a:graphic>
      </p:graphicFrame>
      <p:pic>
        <p:nvPicPr>
          <p:cNvPr id="101382" name="Picture 6" descr="MCj0239557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0"/>
            <a:ext cx="1611312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3" name="Picture 7" descr="MCj0410623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73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1384" name="Object 8"/>
          <p:cNvGraphicFramePr>
            <a:graphicFrameLocks noChangeAspect="1"/>
          </p:cNvGraphicFramePr>
          <p:nvPr/>
        </p:nvGraphicFramePr>
        <p:xfrm>
          <a:off x="2514600" y="0"/>
          <a:ext cx="3886200" cy="2239963"/>
        </p:xfrm>
        <a:graphic>
          <a:graphicData uri="http://schemas.openxmlformats.org/presentationml/2006/ole">
            <p:oleObj spid="_x0000_s5273" name="Clip" r:id="rId9" imgW="807415" imgH="503834" progId="">
              <p:embed/>
            </p:oleObj>
          </a:graphicData>
        </a:graphic>
      </p:graphicFrame>
      <p:pic>
        <p:nvPicPr>
          <p:cNvPr id="5129" name="Picture 10" descr="Notes-02-jun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52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3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537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95325" indent="-190510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62038" indent="-152408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66853" indent="-152408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371669" indent="-152408" eaLnBrk="0" hangingPunct="0"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676484" indent="-15240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81299" indent="-15240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286114" indent="-15240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590930" indent="-15240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607FD94-CBC9-482E-8948-CCBD90C937DF}" type="slidenum">
              <a:rPr lang="en-US" sz="1133">
                <a:solidFill>
                  <a:srgbClr val="898989"/>
                </a:solidFill>
              </a:rPr>
              <a:pPr eaLnBrk="1" hangingPunct="1"/>
              <a:t>11</a:t>
            </a:fld>
            <a:endParaRPr lang="en-US" sz="1133">
              <a:solidFill>
                <a:srgbClr val="898989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05803" y="5257800"/>
            <a:ext cx="82296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FF"/>
                </a:solidFill>
                <a:cs typeface="Arial" panose="020B0604020202020204" pitchFamily="34" charset="0"/>
              </a:rPr>
              <a:t>Giáo viên: Chu Thu Huyền</a:t>
            </a:r>
            <a:endParaRPr lang="vi-VN" sz="2933" dirty="0">
              <a:solidFill>
                <a:srgbClr val="0000FF"/>
              </a:solidFill>
            </a:endParaRPr>
          </a:p>
        </p:txBody>
      </p:sp>
      <p:sp>
        <p:nvSpPr>
          <p:cNvPr id="5" name="WordArt 13"/>
          <p:cNvSpPr>
            <a:spLocks noChangeArrowheads="1" noChangeShapeType="1" noTextEdit="1"/>
          </p:cNvSpPr>
          <p:nvPr/>
        </p:nvSpPr>
        <p:spPr bwMode="auto">
          <a:xfrm>
            <a:off x="1295400" y="1666622"/>
            <a:ext cx="6858000" cy="137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810"/>
              </a:avLst>
            </a:prstTxWarp>
          </a:bodyPr>
          <a:lstStyle/>
          <a:p>
            <a:pPr>
              <a:defRPr/>
            </a:pP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1752600" y="2352422"/>
            <a:ext cx="5638800" cy="21336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r>
              <a:rPr lang="en-US" sz="3600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2E</a:t>
            </a:r>
            <a:endParaRPr lang="en-US" sz="3600" kern="1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746696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TRƯỜNG TIỂU HỌC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ĐỨC G IANG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" name="Picture 7" descr="BAR_EL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57400" y="1266232"/>
            <a:ext cx="5029200" cy="76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XMASCA~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9513"/>
            <a:ext cx="1522413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17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69236" y="1046753"/>
            <a:ext cx="32766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cs typeface="Arial" panose="020B0604020202020204" pitchFamily="34" charset="0"/>
              </a:rPr>
              <a:t>Bài 1: Tính nhẩm</a:t>
            </a:r>
            <a:endParaRPr lang="vi-VN" sz="2933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1216" y="1732553"/>
            <a:ext cx="1905000" cy="18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16 – 7 =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11 – 7 = 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14 – 8 = </a:t>
            </a:r>
            <a:endParaRPr lang="vi-VN" sz="2933" dirty="0">
              <a:solidFill>
                <a:srgbClr val="0000CC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30644" y="1732553"/>
            <a:ext cx="1905000" cy="18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12 – 6 =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13 – 7 = 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15 – 6 = </a:t>
            </a:r>
            <a:endParaRPr lang="vi-VN" sz="2933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28676" y="1732553"/>
            <a:ext cx="1905000" cy="18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10 – 8 =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17 – 8 = 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11 – 4 = </a:t>
            </a:r>
            <a:endParaRPr lang="vi-VN" sz="2933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29937" y="1732553"/>
            <a:ext cx="1905000" cy="18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13 – 6 =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15 – 7 = 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12 – 3 = </a:t>
            </a:r>
            <a:endParaRPr lang="vi-VN" sz="2933" dirty="0">
              <a:solidFill>
                <a:srgbClr val="0000CC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1705" y="1736564"/>
            <a:ext cx="571500" cy="18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  <a:endParaRPr lang="vi-VN" sz="2933" dirty="0">
              <a:solidFill>
                <a:srgbClr val="FF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31817" y="1709275"/>
            <a:ext cx="571500" cy="18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  <a:endParaRPr lang="vi-VN" sz="2933" dirty="0">
              <a:solidFill>
                <a:srgbClr val="FF000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56153" y="1709275"/>
            <a:ext cx="571500" cy="18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endParaRPr lang="vi-VN" sz="2933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7</a:t>
            </a:r>
            <a:endParaRPr lang="vi-VN" sz="2933" dirty="0">
              <a:solidFill>
                <a:srgbClr val="FF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193508" y="1710065"/>
            <a:ext cx="571500" cy="18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7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  <a:endParaRPr lang="vi-VN" sz="2933" dirty="0">
              <a:solidFill>
                <a:srgbClr val="FF0000"/>
              </a:solidFill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786433" y="1736564"/>
            <a:ext cx="571500" cy="18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9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4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>
                <a:solidFill>
                  <a:srgbClr val="0000CC"/>
                </a:solidFill>
                <a:cs typeface="Arial" panose="020B0604020202020204" pitchFamily="34" charset="0"/>
              </a:rPr>
              <a:t>6</a:t>
            </a:r>
            <a:endParaRPr lang="vi-VN" sz="2933" dirty="0">
              <a:solidFill>
                <a:srgbClr val="0000CC"/>
              </a:solidFill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929294" y="1714573"/>
            <a:ext cx="571500" cy="18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6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6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9</a:t>
            </a:r>
            <a:endParaRPr lang="vi-VN" sz="2933" dirty="0">
              <a:solidFill>
                <a:srgbClr val="0000CC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152398" y="1714573"/>
            <a:ext cx="571500" cy="18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>
                <a:solidFill>
                  <a:srgbClr val="0000CC"/>
                </a:solidFill>
                <a:cs typeface="Arial" panose="020B0604020202020204" pitchFamily="34" charset="0"/>
              </a:rPr>
              <a:t>2</a:t>
            </a:r>
            <a:endParaRPr lang="vi-VN" sz="2933" dirty="0" smtClean="0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9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7</a:t>
            </a:r>
            <a:endParaRPr lang="vi-VN" sz="2933" dirty="0">
              <a:solidFill>
                <a:srgbClr val="0000CC"/>
              </a:solidFill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8201776" y="1709275"/>
            <a:ext cx="571500" cy="18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7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8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9</a:t>
            </a:r>
            <a:endParaRPr lang="vi-VN" sz="2933" dirty="0">
              <a:solidFill>
                <a:srgbClr val="0000CC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55211" y="1728541"/>
            <a:ext cx="1875427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16 – 7 = 9</a:t>
            </a:r>
            <a:endParaRPr lang="vi-VN" sz="2933" dirty="0">
              <a:solidFill>
                <a:srgbClr val="FF0000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61714" y="2393919"/>
            <a:ext cx="1875427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11 – 7 = 4</a:t>
            </a:r>
            <a:endParaRPr lang="vi-VN" sz="2933" dirty="0">
              <a:solidFill>
                <a:srgbClr val="FF0000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193657" y="1732553"/>
            <a:ext cx="595045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6600"/>
                </a:solidFill>
                <a:cs typeface="Arial" panose="020B0604020202020204" pitchFamily="34" charset="0"/>
              </a:rPr>
              <a:t>7</a:t>
            </a:r>
            <a:endParaRPr lang="vi-VN" sz="2933" dirty="0">
              <a:solidFill>
                <a:srgbClr val="006600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175868" y="2393919"/>
            <a:ext cx="595045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6600"/>
                </a:solidFill>
                <a:cs typeface="Arial" panose="020B0604020202020204" pitchFamily="34" charset="0"/>
              </a:rPr>
              <a:t>7</a:t>
            </a:r>
            <a:endParaRPr lang="vi-VN" sz="2933" dirty="0">
              <a:solidFill>
                <a:srgbClr val="006600"/>
              </a:solidFill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35692" y="1714573"/>
            <a:ext cx="1875427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en-US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 – </a:t>
            </a:r>
            <a:r>
              <a:rPr lang="en-US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 = </a:t>
            </a:r>
            <a:r>
              <a:rPr lang="en-US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endParaRPr lang="vi-VN" sz="2933" dirty="0">
              <a:solidFill>
                <a:srgbClr val="FF0000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834183" y="2395309"/>
            <a:ext cx="1875427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en-US" sz="2933" dirty="0">
                <a:solidFill>
                  <a:srgbClr val="FF0000"/>
                </a:solidFill>
                <a:cs typeface="Arial" panose="020B0604020202020204" pitchFamily="34" charset="0"/>
              </a:rPr>
              <a:t>7</a:t>
            </a: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 – </a:t>
            </a:r>
            <a:r>
              <a:rPr lang="en-US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 = </a:t>
            </a:r>
            <a:r>
              <a:rPr lang="en-US" sz="2933" dirty="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  <a:endParaRPr lang="vi-VN" sz="2933" dirty="0">
              <a:solidFill>
                <a:srgbClr val="FF0000"/>
              </a:solidFill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583665" y="1718264"/>
            <a:ext cx="595045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33" dirty="0" smtClean="0">
                <a:solidFill>
                  <a:srgbClr val="006600"/>
                </a:solidFill>
                <a:cs typeface="Arial" panose="020B0604020202020204" pitchFamily="34" charset="0"/>
              </a:rPr>
              <a:t>8</a:t>
            </a:r>
            <a:endParaRPr lang="vi-VN" sz="2933" dirty="0">
              <a:solidFill>
                <a:srgbClr val="006600"/>
              </a:solidFill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5583665" y="2399320"/>
            <a:ext cx="595045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33" dirty="0" smtClean="0">
                <a:solidFill>
                  <a:srgbClr val="006600"/>
                </a:solidFill>
                <a:cs typeface="Arial" panose="020B0604020202020204" pitchFamily="34" charset="0"/>
              </a:rPr>
              <a:t>8</a:t>
            </a:r>
            <a:endParaRPr lang="vi-VN" sz="2933" dirty="0">
              <a:solidFill>
                <a:srgbClr val="006600"/>
              </a:solidFill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2133600" y="3936998"/>
            <a:ext cx="5739065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33" dirty="0" err="1" smtClean="0">
                <a:cs typeface="Arial" panose="020B0604020202020204" pitchFamily="34" charset="0"/>
              </a:rPr>
              <a:t>Điền</a:t>
            </a:r>
            <a:r>
              <a:rPr lang="en-US" sz="2933" dirty="0" smtClean="0">
                <a:cs typeface="Arial" panose="020B0604020202020204" pitchFamily="34" charset="0"/>
              </a:rPr>
              <a:t> </a:t>
            </a:r>
            <a:r>
              <a:rPr lang="en-US" sz="2933" dirty="0" err="1" smtClean="0">
                <a:cs typeface="Arial" panose="020B0604020202020204" pitchFamily="34" charset="0"/>
              </a:rPr>
              <a:t>dấu</a:t>
            </a:r>
            <a:r>
              <a:rPr lang="en-US" sz="2933" dirty="0" smtClean="0">
                <a:cs typeface="Arial" panose="020B0604020202020204" pitchFamily="34" charset="0"/>
              </a:rPr>
              <a:t> &gt;, &lt;, = </a:t>
            </a:r>
            <a:r>
              <a:rPr lang="en-US" sz="2933" dirty="0" err="1" smtClean="0">
                <a:cs typeface="Arial" panose="020B0604020202020204" pitchFamily="34" charset="0"/>
              </a:rPr>
              <a:t>vào</a:t>
            </a:r>
            <a:r>
              <a:rPr lang="en-US" sz="2933" dirty="0" smtClean="0">
                <a:cs typeface="Arial" panose="020B0604020202020204" pitchFamily="34" charset="0"/>
              </a:rPr>
              <a:t> </a:t>
            </a:r>
            <a:r>
              <a:rPr lang="en-US" sz="2933" dirty="0" err="1" smtClean="0">
                <a:cs typeface="Arial" panose="020B0604020202020204" pitchFamily="34" charset="0"/>
              </a:rPr>
              <a:t>chỗ</a:t>
            </a:r>
            <a:r>
              <a:rPr lang="en-US" sz="2933" dirty="0" smtClean="0">
                <a:cs typeface="Arial" panose="020B0604020202020204" pitchFamily="34" charset="0"/>
              </a:rPr>
              <a:t> </a:t>
            </a:r>
            <a:r>
              <a:rPr lang="en-US" sz="2933" dirty="0" err="1" smtClean="0">
                <a:cs typeface="Arial" panose="020B0604020202020204" pitchFamily="34" charset="0"/>
              </a:rPr>
              <a:t>chấm</a:t>
            </a:r>
            <a:endParaRPr lang="vi-VN" sz="2933" dirty="0" smtClean="0">
              <a:cs typeface="Arial" panose="020B0604020202020204" pitchFamily="34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3042573" y="4538467"/>
            <a:ext cx="3589287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33" dirty="0" smtClean="0">
                <a:cs typeface="Arial" panose="020B0604020202020204" pitchFamily="34" charset="0"/>
              </a:rPr>
              <a:t>34 – 9 </a:t>
            </a:r>
            <a:r>
              <a:rPr lang="en-US" sz="2933" b="0" dirty="0" smtClean="0">
                <a:cs typeface="Arial" panose="020B0604020202020204" pitchFamily="34" charset="0"/>
              </a:rPr>
              <a:t>…….</a:t>
            </a:r>
            <a:r>
              <a:rPr lang="en-US" sz="2933" dirty="0" smtClean="0">
                <a:cs typeface="Arial" panose="020B0604020202020204" pitchFamily="34" charset="0"/>
              </a:rPr>
              <a:t>   53 - 9</a:t>
            </a:r>
            <a:endParaRPr lang="vi-VN" sz="2933" dirty="0" smtClean="0">
              <a:cs typeface="Arial" panose="020B0604020202020204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4394055" y="4564457"/>
            <a:ext cx="647699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&lt;</a:t>
            </a:r>
            <a:endParaRPr lang="vi-VN" sz="2933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93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20" grpId="0"/>
      <p:bldP spid="22" grpId="0"/>
      <p:bldP spid="23" grpId="0"/>
      <p:bldP spid="24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  <p:bldP spid="19" grpId="0"/>
      <p:bldP spid="21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2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69236" y="1046753"/>
            <a:ext cx="32766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Bài 1: Tính nhẩm</a:t>
            </a:r>
            <a:endParaRPr lang="vi-VN" sz="2933" dirty="0">
              <a:solidFill>
                <a:srgbClr val="FF0000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1216" y="1732553"/>
            <a:ext cx="1905000" cy="18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16 – 7 =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11 – 7 = 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14 – 8 = </a:t>
            </a:r>
            <a:endParaRPr lang="vi-VN" sz="2933" dirty="0">
              <a:solidFill>
                <a:srgbClr val="0000CC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30644" y="1732553"/>
            <a:ext cx="1905000" cy="18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12 – 6 =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13 – 7 = 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15 – 6 = </a:t>
            </a:r>
            <a:endParaRPr lang="vi-VN" sz="2933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28676" y="1732553"/>
            <a:ext cx="1905000" cy="18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10 – 8 =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17 – 8 = 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11 – 4 = </a:t>
            </a:r>
            <a:endParaRPr lang="vi-VN" sz="2933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29937" y="1732553"/>
            <a:ext cx="1905000" cy="18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13 – 6 =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15 – 7 = 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12 – 3 = </a:t>
            </a:r>
            <a:endParaRPr lang="vi-VN" sz="2933" dirty="0">
              <a:solidFill>
                <a:srgbClr val="0000CC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1705" y="1736564"/>
            <a:ext cx="571500" cy="18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  <a:endParaRPr lang="vi-VN" sz="2933" dirty="0">
              <a:solidFill>
                <a:srgbClr val="FF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31817" y="1709275"/>
            <a:ext cx="571500" cy="18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  <a:endParaRPr lang="vi-VN" sz="2933" dirty="0">
              <a:solidFill>
                <a:srgbClr val="FF000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56153" y="1709275"/>
            <a:ext cx="571500" cy="18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endParaRPr lang="vi-VN" sz="2933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7</a:t>
            </a:r>
            <a:endParaRPr lang="vi-VN" sz="2933" dirty="0">
              <a:solidFill>
                <a:srgbClr val="FF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193508" y="1710065"/>
            <a:ext cx="571500" cy="18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7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  <a:endParaRPr lang="vi-VN" sz="2933" dirty="0">
              <a:solidFill>
                <a:srgbClr val="FF0000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63228" y="1732553"/>
            <a:ext cx="1875427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16 – 7 = 9</a:t>
            </a:r>
            <a:endParaRPr lang="vi-VN" sz="2933" dirty="0">
              <a:solidFill>
                <a:srgbClr val="FF0000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63228" y="2409597"/>
            <a:ext cx="1875427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11 – 7 = 4</a:t>
            </a:r>
            <a:endParaRPr lang="vi-VN" sz="2933" dirty="0">
              <a:solidFill>
                <a:srgbClr val="FF0000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795260" y="1736564"/>
            <a:ext cx="595045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33" dirty="0" smtClean="0">
                <a:solidFill>
                  <a:srgbClr val="006600"/>
                </a:solidFill>
                <a:cs typeface="Arial" panose="020B0604020202020204" pitchFamily="34" charset="0"/>
              </a:rPr>
              <a:t>9</a:t>
            </a:r>
            <a:endParaRPr lang="vi-VN" sz="2933" dirty="0">
              <a:solidFill>
                <a:srgbClr val="006600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9219" y="1733339"/>
            <a:ext cx="595045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33" dirty="0" smtClean="0">
                <a:solidFill>
                  <a:srgbClr val="006600"/>
                </a:solidFill>
                <a:cs typeface="Arial" panose="020B0604020202020204" pitchFamily="34" charset="0"/>
              </a:rPr>
              <a:t>16</a:t>
            </a:r>
            <a:endParaRPr lang="vi-VN" sz="2933" dirty="0">
              <a:solidFill>
                <a:srgbClr val="006600"/>
              </a:solidFill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31430" y="1723800"/>
            <a:ext cx="1875427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en-US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 – </a:t>
            </a:r>
            <a:r>
              <a:rPr lang="en-US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 = </a:t>
            </a:r>
            <a:r>
              <a:rPr lang="en-US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endParaRPr lang="vi-VN" sz="2933" dirty="0">
              <a:solidFill>
                <a:srgbClr val="FF0000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827921" y="2397618"/>
            <a:ext cx="1875427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en-US" sz="2933" dirty="0">
                <a:solidFill>
                  <a:srgbClr val="FF0000"/>
                </a:solidFill>
                <a:cs typeface="Arial" panose="020B0604020202020204" pitchFamily="34" charset="0"/>
              </a:rPr>
              <a:t>7</a:t>
            </a: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 – </a:t>
            </a:r>
            <a:r>
              <a:rPr lang="en-US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 = </a:t>
            </a:r>
            <a:r>
              <a:rPr lang="en-US" sz="2933" dirty="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  <a:endParaRPr lang="vi-VN" sz="2933" dirty="0">
              <a:solidFill>
                <a:srgbClr val="FF0000"/>
              </a:solidFill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828180" y="1715805"/>
            <a:ext cx="595045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33" dirty="0" smtClean="0">
                <a:solidFill>
                  <a:srgbClr val="006600"/>
                </a:solidFill>
                <a:cs typeface="Arial" panose="020B0604020202020204" pitchFamily="34" charset="0"/>
              </a:rPr>
              <a:t>10</a:t>
            </a:r>
            <a:endParaRPr lang="vi-VN" sz="2933" dirty="0">
              <a:solidFill>
                <a:srgbClr val="006600"/>
              </a:solidFill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6162954" y="1712643"/>
            <a:ext cx="595045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33" dirty="0" smtClean="0">
                <a:solidFill>
                  <a:srgbClr val="006600"/>
                </a:solidFill>
                <a:cs typeface="Arial" panose="020B0604020202020204" pitchFamily="34" charset="0"/>
              </a:rPr>
              <a:t>2</a:t>
            </a:r>
            <a:endParaRPr lang="vi-VN" sz="2933" dirty="0">
              <a:solidFill>
                <a:srgbClr val="006600"/>
              </a:solidFill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57712" y="2406321"/>
            <a:ext cx="595045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33" dirty="0" smtClean="0">
                <a:solidFill>
                  <a:srgbClr val="006600"/>
                </a:solidFill>
                <a:cs typeface="Arial" panose="020B0604020202020204" pitchFamily="34" charset="0"/>
              </a:rPr>
              <a:t>11</a:t>
            </a:r>
            <a:endParaRPr lang="vi-VN" sz="2933" dirty="0">
              <a:solidFill>
                <a:srgbClr val="006600"/>
              </a:solidFill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783205" y="2410332"/>
            <a:ext cx="595045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33" dirty="0" smtClean="0">
                <a:solidFill>
                  <a:srgbClr val="006600"/>
                </a:solidFill>
                <a:cs typeface="Arial" panose="020B0604020202020204" pitchFamily="34" charset="0"/>
              </a:rPr>
              <a:t>4</a:t>
            </a:r>
            <a:endParaRPr lang="vi-VN" sz="2933" dirty="0">
              <a:solidFill>
                <a:srgbClr val="006600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828981" y="2403247"/>
            <a:ext cx="595045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33" dirty="0" smtClean="0">
                <a:solidFill>
                  <a:srgbClr val="006600"/>
                </a:solidFill>
                <a:cs typeface="Arial" panose="020B0604020202020204" pitchFamily="34" charset="0"/>
              </a:rPr>
              <a:t>17</a:t>
            </a:r>
            <a:endParaRPr lang="vi-VN" sz="2933" dirty="0">
              <a:solidFill>
                <a:srgbClr val="006600"/>
              </a:solidFill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6162697" y="2402334"/>
            <a:ext cx="595045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33" dirty="0" smtClean="0">
                <a:solidFill>
                  <a:srgbClr val="006600"/>
                </a:solidFill>
                <a:cs typeface="Arial" panose="020B0604020202020204" pitchFamily="34" charset="0"/>
              </a:rPr>
              <a:t>9</a:t>
            </a:r>
            <a:endParaRPr lang="vi-VN" sz="2933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887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0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623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1794" y="926117"/>
            <a:ext cx="8610601" cy="14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Bài 5: Băng giấy màu đỏ dài 65cm, băng giấy màu xanh ngắn hơn băng giấy màu đỏ 17cm. Hỏi băng giấy màu xanh dài bao nhiêu xăng – ti – mét?</a:t>
            </a:r>
            <a:endParaRPr lang="vi-VN" sz="2933" dirty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678906" y="3528226"/>
            <a:ext cx="11430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17cm</a:t>
            </a:r>
            <a:endParaRPr lang="vi-VN" sz="2933" dirty="0" smtClean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6370" y="3060121"/>
            <a:ext cx="4267200" cy="228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38402" y="3543321"/>
            <a:ext cx="3124200" cy="228600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5400000">
            <a:off x="5971111" y="2877959"/>
            <a:ext cx="313948" cy="1130969"/>
          </a:xfrm>
          <a:prstGeom prst="rightBrace">
            <a:avLst>
              <a:gd name="adj1" fmla="val 8333"/>
              <a:gd name="adj2" fmla="val 47721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18118" y="2404559"/>
            <a:ext cx="11430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65cm</a:t>
            </a:r>
            <a:endParaRPr lang="vi-VN" sz="2933" dirty="0" smtClean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3" name="Right Brace 12"/>
          <p:cNvSpPr/>
          <p:nvPr/>
        </p:nvSpPr>
        <p:spPr>
          <a:xfrm rot="5400000">
            <a:off x="3822136" y="2443032"/>
            <a:ext cx="356727" cy="3124199"/>
          </a:xfrm>
          <a:prstGeom prst="rightBrace">
            <a:avLst>
              <a:gd name="adj1" fmla="val 8333"/>
              <a:gd name="adj2" fmla="val 47721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673647" y="4093957"/>
            <a:ext cx="11430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?cm</a:t>
            </a:r>
            <a:endParaRPr lang="vi-VN" sz="2933" dirty="0" smtClean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5" name="Right Brace 14"/>
          <p:cNvSpPr/>
          <p:nvPr/>
        </p:nvSpPr>
        <p:spPr>
          <a:xfrm rot="16200000" flipV="1">
            <a:off x="4399063" y="710768"/>
            <a:ext cx="321812" cy="4267201"/>
          </a:xfrm>
          <a:prstGeom prst="rightBrace">
            <a:avLst>
              <a:gd name="adj1" fmla="val 8333"/>
              <a:gd name="adj2" fmla="val 47721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922416" y="2302642"/>
            <a:ext cx="1896984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33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Tóm</a:t>
            </a:r>
            <a:r>
              <a:rPr lang="en-US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933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tắt</a:t>
            </a:r>
            <a:endParaRPr lang="vi-VN" sz="2933" dirty="0" smtClean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611477" y="4520752"/>
            <a:ext cx="1896984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33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Bài</a:t>
            </a:r>
            <a:r>
              <a:rPr lang="en-US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933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giải</a:t>
            </a:r>
            <a:endParaRPr lang="vi-VN" sz="2933" dirty="0" smtClean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922416" y="4926221"/>
            <a:ext cx="74676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33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Băng</a:t>
            </a:r>
            <a:r>
              <a:rPr lang="en-US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933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giấy</a:t>
            </a:r>
            <a:r>
              <a:rPr lang="en-US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933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màu</a:t>
            </a:r>
            <a:r>
              <a:rPr lang="en-US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933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xanh</a:t>
            </a:r>
            <a:r>
              <a:rPr lang="en-US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933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dài</a:t>
            </a:r>
            <a:r>
              <a:rPr lang="en-US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933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số</a:t>
            </a:r>
            <a:r>
              <a:rPr lang="en-US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933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xăng</a:t>
            </a:r>
            <a:r>
              <a:rPr lang="en-US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 – </a:t>
            </a:r>
            <a:r>
              <a:rPr lang="en-US" sz="2933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ti</a:t>
            </a:r>
            <a:r>
              <a:rPr lang="en-US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 – </a:t>
            </a:r>
            <a:r>
              <a:rPr lang="en-US" sz="2933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mét</a:t>
            </a:r>
            <a:r>
              <a:rPr lang="en-US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933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là</a:t>
            </a:r>
            <a:r>
              <a:rPr lang="en-US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:</a:t>
            </a:r>
            <a:endParaRPr lang="vi-VN" sz="2933" dirty="0" smtClean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922416" y="5317285"/>
            <a:ext cx="74676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65 – 17 = 38 (cm)</a:t>
            </a:r>
            <a:endParaRPr lang="vi-VN" sz="2933" dirty="0" smtClean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028953" y="5784654"/>
            <a:ext cx="5299906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933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Đáp</a:t>
            </a:r>
            <a:r>
              <a:rPr lang="en-US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933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số</a:t>
            </a:r>
            <a:r>
              <a:rPr lang="en-US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: 38 cm</a:t>
            </a:r>
            <a:endParaRPr lang="vi-VN" sz="2933" dirty="0" smtClean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215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 animBg="1"/>
      <p:bldP spid="6" grpId="0" animBg="1"/>
      <p:bldP spid="7" grpId="0" animBg="1"/>
      <p:bldP spid="8" grpId="0"/>
      <p:bldP spid="13" grpId="0" animBg="1"/>
      <p:bldP spid="14" grpId="0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lip em yeu truong em sua lai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304800"/>
            <a:ext cx="8153400" cy="611505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69236" y="1046753"/>
            <a:ext cx="32766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933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1216" y="1732553"/>
            <a:ext cx="1905000" cy="18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16 – 7 =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11 – 7 = 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14 – 8 = </a:t>
            </a:r>
            <a:endParaRPr lang="vi-VN" sz="2933" dirty="0">
              <a:solidFill>
                <a:srgbClr val="0000CC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30644" y="1732553"/>
            <a:ext cx="1905000" cy="18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12 – 6 =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13 – 7 = 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15 – 6 = </a:t>
            </a:r>
            <a:endParaRPr lang="vi-VN" sz="2933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28676" y="1732553"/>
            <a:ext cx="1905000" cy="18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10 – 8 =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17 – 8 = 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11 – 4 = </a:t>
            </a:r>
            <a:endParaRPr lang="vi-VN" sz="2933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29937" y="1732553"/>
            <a:ext cx="1905000" cy="18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13 – 6 =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15 – 7 = 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12 – 3 = </a:t>
            </a:r>
            <a:endParaRPr lang="vi-VN" sz="2933" dirty="0">
              <a:solidFill>
                <a:srgbClr val="0000CC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1705" y="1736564"/>
            <a:ext cx="571500" cy="18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933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vi-VN" sz="2933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vi-VN" sz="2933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845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438400" y="4314183"/>
            <a:ext cx="48005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 smtClean="0">
                <a:cs typeface="Arial" panose="020B0604020202020204" pitchFamily="34" charset="0"/>
              </a:rPr>
              <a:t>34 – 9 </a:t>
            </a:r>
            <a:r>
              <a:rPr lang="en-US" sz="4000" b="0" dirty="0" smtClean="0">
                <a:cs typeface="Arial" panose="020B0604020202020204" pitchFamily="34" charset="0"/>
              </a:rPr>
              <a:t>…….</a:t>
            </a:r>
            <a:r>
              <a:rPr lang="en-US" sz="4000" dirty="0" smtClean="0">
                <a:cs typeface="Arial" panose="020B0604020202020204" pitchFamily="34" charset="0"/>
              </a:rPr>
              <a:t>   53 - 9</a:t>
            </a:r>
            <a:endParaRPr lang="vi-VN" sz="4000" dirty="0" smtClean="0">
              <a:cs typeface="Arial" panose="020B0604020202020204" pitchFamily="34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891861" y="3483287"/>
            <a:ext cx="7696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 err="1" smtClean="0"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cs typeface="Arial" panose="020B0604020202020204" pitchFamily="34" charset="0"/>
              </a:rPr>
              <a:t>dấu</a:t>
            </a:r>
            <a:r>
              <a:rPr lang="en-US" sz="4400" dirty="0" smtClean="0">
                <a:cs typeface="Arial" panose="020B0604020202020204" pitchFamily="34" charset="0"/>
              </a:rPr>
              <a:t> &gt;, &lt;, = </a:t>
            </a:r>
            <a:r>
              <a:rPr lang="en-US" sz="4400" dirty="0" err="1" smtClean="0">
                <a:cs typeface="Arial" panose="020B0604020202020204" pitchFamily="34" charset="0"/>
              </a:rPr>
              <a:t>vào</a:t>
            </a:r>
            <a:r>
              <a:rPr lang="en-US" sz="4400" dirty="0" smtClean="0"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cs typeface="Arial" panose="020B0604020202020204" pitchFamily="34" charset="0"/>
              </a:rPr>
              <a:t>chỗ</a:t>
            </a:r>
            <a:r>
              <a:rPr lang="en-US" sz="4400" dirty="0" smtClean="0"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cs typeface="Arial" panose="020B0604020202020204" pitchFamily="34" charset="0"/>
              </a:rPr>
              <a:t>chấm</a:t>
            </a:r>
            <a:endParaRPr lang="vi-VN" sz="4400" dirty="0" smtClean="0">
              <a:cs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55276" y="1728541"/>
            <a:ext cx="30369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4400" dirty="0" smtClean="0">
                <a:cs typeface="Arial" panose="020B0604020202020204" pitchFamily="34" charset="0"/>
              </a:rPr>
              <a:t>16 – 7 = 9</a:t>
            </a:r>
            <a:endParaRPr lang="vi-VN" sz="4400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961779" y="2393919"/>
            <a:ext cx="30369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4400" dirty="0" smtClean="0">
                <a:solidFill>
                  <a:srgbClr val="000000"/>
                </a:solidFill>
                <a:cs typeface="Arial" panose="020B0604020202020204" pitchFamily="34" charset="0"/>
              </a:rPr>
              <a:t>11 – 7 = 4</a:t>
            </a:r>
            <a:endParaRPr lang="vi-VN" sz="4400" dirty="0">
              <a:solidFill>
                <a:srgbClr val="000000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074911" y="1728861"/>
            <a:ext cx="9635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4400" dirty="0" smtClean="0">
                <a:solidFill>
                  <a:srgbClr val="FF0000"/>
                </a:solidFill>
                <a:cs typeface="Arial" panose="020B0604020202020204" pitchFamily="34" charset="0"/>
              </a:rPr>
              <a:t>7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047409" y="2393919"/>
            <a:ext cx="9635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4400" dirty="0" smtClean="0">
                <a:solidFill>
                  <a:srgbClr val="FF0000"/>
                </a:solidFill>
                <a:cs typeface="Arial" panose="020B0604020202020204" pitchFamily="34" charset="0"/>
              </a:rPr>
              <a:t>7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335757" y="1714573"/>
            <a:ext cx="30369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4400" dirty="0" smtClean="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  <a:r>
              <a:rPr lang="en-US" sz="4400" dirty="0" smtClean="0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  <a:r>
              <a:rPr lang="vi-VN" sz="4400" dirty="0" smtClean="0">
                <a:solidFill>
                  <a:srgbClr val="000000"/>
                </a:solidFill>
                <a:cs typeface="Arial" panose="020B0604020202020204" pitchFamily="34" charset="0"/>
              </a:rPr>
              <a:t> – </a:t>
            </a:r>
            <a:r>
              <a:rPr lang="en-US" sz="4400" dirty="0" smtClean="0">
                <a:solidFill>
                  <a:srgbClr val="000000"/>
                </a:solidFill>
                <a:cs typeface="Arial" panose="020B0604020202020204" pitchFamily="34" charset="0"/>
              </a:rPr>
              <a:t>8</a:t>
            </a:r>
            <a:r>
              <a:rPr lang="vi-VN" sz="4400" dirty="0" smtClean="0">
                <a:solidFill>
                  <a:srgbClr val="000000"/>
                </a:solidFill>
                <a:cs typeface="Arial" panose="020B0604020202020204" pitchFamily="34" charset="0"/>
              </a:rPr>
              <a:t> = </a:t>
            </a:r>
            <a:r>
              <a:rPr lang="en-US" sz="4400" dirty="0" smtClean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endParaRPr lang="vi-VN" sz="4400" dirty="0">
              <a:solidFill>
                <a:srgbClr val="000000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334248" y="2380795"/>
            <a:ext cx="30369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4400" dirty="0" smtClean="0">
                <a:cs typeface="Arial" panose="020B0604020202020204" pitchFamily="34" charset="0"/>
              </a:rPr>
              <a:t>1</a:t>
            </a:r>
            <a:r>
              <a:rPr lang="en-US" sz="4400" dirty="0">
                <a:cs typeface="Arial" panose="020B0604020202020204" pitchFamily="34" charset="0"/>
              </a:rPr>
              <a:t>7</a:t>
            </a:r>
            <a:r>
              <a:rPr lang="vi-VN" sz="4400" dirty="0" smtClean="0">
                <a:cs typeface="Arial" panose="020B0604020202020204" pitchFamily="34" charset="0"/>
              </a:rPr>
              <a:t> – </a:t>
            </a:r>
            <a:r>
              <a:rPr lang="en-US" sz="4400" dirty="0" smtClean="0">
                <a:cs typeface="Arial" panose="020B0604020202020204" pitchFamily="34" charset="0"/>
              </a:rPr>
              <a:t>8</a:t>
            </a:r>
            <a:r>
              <a:rPr lang="vi-VN" sz="4400" dirty="0" smtClean="0">
                <a:cs typeface="Arial" panose="020B0604020202020204" pitchFamily="34" charset="0"/>
              </a:rPr>
              <a:t> =</a:t>
            </a:r>
            <a:r>
              <a:rPr lang="en-US" sz="4400" dirty="0" smtClean="0">
                <a:cs typeface="Arial" panose="020B0604020202020204" pitchFamily="34" charset="0"/>
              </a:rPr>
              <a:t> 9</a:t>
            </a:r>
            <a:endParaRPr lang="vi-VN" sz="4400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6455213" y="1718264"/>
            <a:ext cx="9635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 smtClean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6455214" y="2399320"/>
            <a:ext cx="9635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 smtClean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4176401" y="4128338"/>
            <a:ext cx="5369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dirty="0" smtClean="0">
                <a:solidFill>
                  <a:srgbClr val="FF0000"/>
                </a:solidFill>
                <a:cs typeface="Arial" panose="020B0604020202020204" pitchFamily="34" charset="0"/>
              </a:rPr>
              <a:t>&lt;</a:t>
            </a:r>
            <a:endParaRPr lang="vi-VN" sz="6000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947058" y="1738086"/>
            <a:ext cx="9635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 smtClean="0">
                <a:solidFill>
                  <a:srgbClr val="0000CC"/>
                </a:solidFill>
                <a:cs typeface="Arial" panose="020B0604020202020204" pitchFamily="34" charset="0"/>
              </a:rPr>
              <a:t>16</a:t>
            </a:r>
            <a:endParaRPr lang="vi-VN" sz="4400" dirty="0">
              <a:solidFill>
                <a:srgbClr val="0000CC"/>
              </a:solidFill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961572" y="2413002"/>
            <a:ext cx="9635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 smtClean="0">
                <a:solidFill>
                  <a:srgbClr val="0000CC"/>
                </a:solidFill>
                <a:cs typeface="Arial" panose="020B0604020202020204" pitchFamily="34" charset="0"/>
              </a:rPr>
              <a:t>11</a:t>
            </a:r>
            <a:endParaRPr lang="vi-VN" sz="4400" dirty="0">
              <a:solidFill>
                <a:srgbClr val="0000CC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928252" y="1719942"/>
            <a:ext cx="9635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 smtClean="0">
                <a:solidFill>
                  <a:srgbClr val="0000CC"/>
                </a:solidFill>
                <a:cs typeface="Arial" panose="020B0604020202020204" pitchFamily="34" charset="0"/>
              </a:rPr>
              <a:t>9</a:t>
            </a:r>
            <a:endParaRPr lang="vi-VN" sz="4400" dirty="0">
              <a:solidFill>
                <a:srgbClr val="0000CC"/>
              </a:solidFill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2910114" y="2394858"/>
            <a:ext cx="9635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 smtClean="0">
                <a:solidFill>
                  <a:srgbClr val="0000CC"/>
                </a:solidFill>
                <a:cs typeface="Arial" panose="020B0604020202020204" pitchFamily="34" charset="0"/>
              </a:rPr>
              <a:t>4</a:t>
            </a:r>
            <a:endParaRPr lang="vi-VN" sz="4400" dirty="0">
              <a:solidFill>
                <a:srgbClr val="0000CC"/>
              </a:solidFill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5330370" y="1709058"/>
            <a:ext cx="9635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 smtClean="0">
                <a:solidFill>
                  <a:srgbClr val="0000CC"/>
                </a:solidFill>
                <a:cs typeface="Arial" panose="020B0604020202020204" pitchFamily="34" charset="0"/>
              </a:rPr>
              <a:t>10</a:t>
            </a:r>
            <a:endParaRPr lang="vi-VN" sz="4400" dirty="0">
              <a:solidFill>
                <a:srgbClr val="0000CC"/>
              </a:solidFill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5330370" y="2376714"/>
            <a:ext cx="9635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 smtClean="0">
                <a:solidFill>
                  <a:srgbClr val="0000CC"/>
                </a:solidFill>
                <a:cs typeface="Arial" panose="020B0604020202020204" pitchFamily="34" charset="0"/>
              </a:rPr>
              <a:t>17</a:t>
            </a:r>
            <a:endParaRPr lang="vi-VN" sz="4400" dirty="0">
              <a:solidFill>
                <a:srgbClr val="0000CC"/>
              </a:solidFill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7315200" y="1709058"/>
            <a:ext cx="9635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 smtClean="0">
                <a:solidFill>
                  <a:srgbClr val="0000CC"/>
                </a:solidFill>
                <a:cs typeface="Arial" panose="020B0604020202020204" pitchFamily="34" charset="0"/>
              </a:rPr>
              <a:t>2</a:t>
            </a:r>
            <a:endParaRPr lang="vi-VN" sz="4400" dirty="0">
              <a:solidFill>
                <a:srgbClr val="0000CC"/>
              </a:solidFill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7307940" y="2365830"/>
            <a:ext cx="9635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 smtClean="0">
                <a:solidFill>
                  <a:srgbClr val="0000CC"/>
                </a:solidFill>
                <a:cs typeface="Arial" panose="020B0604020202020204" pitchFamily="34" charset="0"/>
              </a:rPr>
              <a:t>9</a:t>
            </a:r>
            <a:endParaRPr lang="vi-VN" sz="4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7" grpId="0"/>
      <p:bldP spid="20" grpId="0"/>
      <p:bldP spid="22" grpId="0"/>
      <p:bldP spid="23" grpId="0"/>
      <p:bldP spid="24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52501" y="952008"/>
            <a:ext cx="1905000" cy="122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a) </a:t>
            </a:r>
            <a:r>
              <a:rPr lang="en-US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32</a:t>
            </a: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 – 25 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b) 53 – 29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114801" y="994605"/>
            <a:ext cx="1905000" cy="122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61 – 19 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94 – 57 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34201" y="994605"/>
            <a:ext cx="1905000" cy="122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44 – 8 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30 – 6 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14492" y="2112011"/>
            <a:ext cx="1076308" cy="1362214"/>
            <a:chOff x="1514492" y="2605323"/>
            <a:chExt cx="1076308" cy="1362214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680408" y="2605323"/>
              <a:ext cx="595045" cy="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933" dirty="0" smtClean="0">
                  <a:cs typeface="Arial" panose="020B0604020202020204" pitchFamily="34" charset="0"/>
                </a:rPr>
                <a:t>32</a:t>
              </a:r>
              <a:endParaRPr lang="vi-VN" sz="2933" dirty="0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680408" y="2997476"/>
              <a:ext cx="595045" cy="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933" dirty="0" smtClean="0">
                  <a:cs typeface="Arial" panose="020B0604020202020204" pitchFamily="34" charset="0"/>
                </a:rPr>
                <a:t>25</a:t>
              </a:r>
              <a:endParaRPr lang="vi-VN" sz="2933" dirty="0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514492" y="2777335"/>
              <a:ext cx="595045" cy="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933" dirty="0" smtClean="0">
                  <a:cs typeface="Arial" panose="020B0604020202020204" pitchFamily="34" charset="0"/>
                </a:rPr>
                <a:t>-</a:t>
              </a:r>
              <a:endParaRPr lang="vi-VN" sz="2933" dirty="0"/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514492" y="3038268"/>
              <a:ext cx="1076308" cy="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933" dirty="0" smtClean="0">
                  <a:cs typeface="Arial" panose="020B0604020202020204" pitchFamily="34" charset="0"/>
                </a:rPr>
                <a:t>___</a:t>
              </a:r>
              <a:endParaRPr lang="vi-VN" sz="2933" dirty="0"/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1680408" y="3423862"/>
              <a:ext cx="595045" cy="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933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  7</a:t>
              </a:r>
              <a:endParaRPr lang="vi-VN" sz="2933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514492" y="3533252"/>
            <a:ext cx="885670" cy="1362214"/>
            <a:chOff x="1514492" y="4267200"/>
            <a:chExt cx="885670" cy="1362214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1680408" y="4267200"/>
              <a:ext cx="595045" cy="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933" dirty="0" smtClean="0">
                  <a:cs typeface="Arial" panose="020B0604020202020204" pitchFamily="34" charset="0"/>
                </a:rPr>
                <a:t>53</a:t>
              </a:r>
              <a:endParaRPr lang="vi-VN" sz="2933" dirty="0"/>
            </a:p>
          </p:txBody>
        </p:sp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1680408" y="4659353"/>
              <a:ext cx="595045" cy="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933" dirty="0" smtClean="0">
                  <a:cs typeface="Arial" panose="020B0604020202020204" pitchFamily="34" charset="0"/>
                </a:rPr>
                <a:t>29</a:t>
              </a:r>
              <a:endParaRPr lang="vi-VN" sz="2933" dirty="0"/>
            </a:p>
          </p:txBody>
        </p:sp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1514492" y="4439212"/>
              <a:ext cx="595045" cy="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933" dirty="0" smtClean="0">
                  <a:cs typeface="Arial" panose="020B0604020202020204" pitchFamily="34" charset="0"/>
                </a:rPr>
                <a:t>-</a:t>
              </a:r>
              <a:endParaRPr lang="vi-VN" sz="2933" dirty="0"/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1680408" y="5085739"/>
              <a:ext cx="595045" cy="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933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24</a:t>
              </a:r>
              <a:endParaRPr lang="vi-VN" sz="2933" dirty="0">
                <a:solidFill>
                  <a:srgbClr val="FF0000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555697" y="5145899"/>
              <a:ext cx="8444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319336" y="2153747"/>
            <a:ext cx="885670" cy="1362214"/>
            <a:chOff x="1514492" y="4267200"/>
            <a:chExt cx="885670" cy="1362214"/>
          </a:xfrm>
        </p:grpSpPr>
        <p:sp>
          <p:nvSpPr>
            <p:cNvPr id="30" name="Rectangle 4"/>
            <p:cNvSpPr>
              <a:spLocks noChangeArrowheads="1"/>
            </p:cNvSpPr>
            <p:nvPr/>
          </p:nvSpPr>
          <p:spPr bwMode="auto">
            <a:xfrm>
              <a:off x="1680408" y="4267200"/>
              <a:ext cx="595045" cy="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933" dirty="0" smtClean="0">
                  <a:cs typeface="Arial" panose="020B0604020202020204" pitchFamily="34" charset="0"/>
                </a:rPr>
                <a:t>61</a:t>
              </a:r>
              <a:endParaRPr lang="vi-VN" sz="2933" dirty="0"/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1680408" y="4659353"/>
              <a:ext cx="595045" cy="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933" dirty="0">
                  <a:cs typeface="Arial" panose="020B0604020202020204" pitchFamily="34" charset="0"/>
                </a:rPr>
                <a:t>1</a:t>
              </a:r>
              <a:r>
                <a:rPr lang="en-US" sz="2933" dirty="0" smtClean="0">
                  <a:cs typeface="Arial" panose="020B0604020202020204" pitchFamily="34" charset="0"/>
                </a:rPr>
                <a:t>9</a:t>
              </a:r>
              <a:endParaRPr lang="vi-VN" sz="2933" dirty="0"/>
            </a:p>
          </p:txBody>
        </p:sp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1514492" y="4439212"/>
              <a:ext cx="595045" cy="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933" dirty="0" smtClean="0">
                  <a:cs typeface="Arial" panose="020B0604020202020204" pitchFamily="34" charset="0"/>
                </a:rPr>
                <a:t>-</a:t>
              </a:r>
              <a:endParaRPr lang="vi-VN" sz="2933" dirty="0"/>
            </a:p>
          </p:txBody>
        </p:sp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1680408" y="5085739"/>
              <a:ext cx="595045" cy="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933" dirty="0">
                  <a:solidFill>
                    <a:srgbClr val="FF0000"/>
                  </a:solidFill>
                  <a:cs typeface="Arial" panose="020B0604020202020204" pitchFamily="34" charset="0"/>
                </a:rPr>
                <a:t>4</a:t>
              </a:r>
              <a:r>
                <a:rPr lang="en-US" sz="2933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2</a:t>
              </a:r>
              <a:endParaRPr lang="vi-VN" sz="2933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555697" y="5145899"/>
              <a:ext cx="8444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319336" y="3516135"/>
            <a:ext cx="885670" cy="1362214"/>
            <a:chOff x="1514492" y="4267200"/>
            <a:chExt cx="885670" cy="1362214"/>
          </a:xfrm>
        </p:grpSpPr>
        <p:sp>
          <p:nvSpPr>
            <p:cNvPr id="36" name="Rectangle 4"/>
            <p:cNvSpPr>
              <a:spLocks noChangeArrowheads="1"/>
            </p:cNvSpPr>
            <p:nvPr/>
          </p:nvSpPr>
          <p:spPr bwMode="auto">
            <a:xfrm>
              <a:off x="1680408" y="4267200"/>
              <a:ext cx="595045" cy="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933" dirty="0" smtClean="0">
                  <a:cs typeface="Arial" panose="020B0604020202020204" pitchFamily="34" charset="0"/>
                </a:rPr>
                <a:t>94</a:t>
              </a:r>
              <a:endParaRPr lang="vi-VN" sz="2933" dirty="0"/>
            </a:p>
          </p:txBody>
        </p:sp>
        <p:sp>
          <p:nvSpPr>
            <p:cNvPr id="37" name="Rectangle 4"/>
            <p:cNvSpPr>
              <a:spLocks noChangeArrowheads="1"/>
            </p:cNvSpPr>
            <p:nvPr/>
          </p:nvSpPr>
          <p:spPr bwMode="auto">
            <a:xfrm>
              <a:off x="1680408" y="4659353"/>
              <a:ext cx="595045" cy="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933" dirty="0" smtClean="0">
                  <a:cs typeface="Arial" panose="020B0604020202020204" pitchFamily="34" charset="0"/>
                </a:rPr>
                <a:t>57</a:t>
              </a:r>
              <a:endParaRPr lang="vi-VN" sz="2933" dirty="0"/>
            </a:p>
          </p:txBody>
        </p:sp>
        <p:sp>
          <p:nvSpPr>
            <p:cNvPr id="38" name="Rectangle 4"/>
            <p:cNvSpPr>
              <a:spLocks noChangeArrowheads="1"/>
            </p:cNvSpPr>
            <p:nvPr/>
          </p:nvSpPr>
          <p:spPr bwMode="auto">
            <a:xfrm>
              <a:off x="1514492" y="4439212"/>
              <a:ext cx="595045" cy="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933" dirty="0" smtClean="0">
                  <a:cs typeface="Arial" panose="020B0604020202020204" pitchFamily="34" charset="0"/>
                </a:rPr>
                <a:t>-</a:t>
              </a:r>
              <a:endParaRPr lang="vi-VN" sz="2933" dirty="0"/>
            </a:p>
          </p:txBody>
        </p:sp>
        <p:sp>
          <p:nvSpPr>
            <p:cNvPr id="39" name="Rectangle 4"/>
            <p:cNvSpPr>
              <a:spLocks noChangeArrowheads="1"/>
            </p:cNvSpPr>
            <p:nvPr/>
          </p:nvSpPr>
          <p:spPr bwMode="auto">
            <a:xfrm>
              <a:off x="1680408" y="5085739"/>
              <a:ext cx="595045" cy="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933" dirty="0">
                  <a:solidFill>
                    <a:srgbClr val="FF0000"/>
                  </a:solidFill>
                  <a:cs typeface="Arial" panose="020B0604020202020204" pitchFamily="34" charset="0"/>
                </a:rPr>
                <a:t>3</a:t>
              </a:r>
              <a:r>
                <a:rPr lang="en-US" sz="2933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7</a:t>
              </a:r>
              <a:endParaRPr lang="vi-VN" sz="2933" dirty="0">
                <a:solidFill>
                  <a:srgbClr val="FF0000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555697" y="5145899"/>
              <a:ext cx="8444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6934201" y="2153747"/>
            <a:ext cx="885670" cy="1362214"/>
            <a:chOff x="1514492" y="4267200"/>
            <a:chExt cx="885670" cy="1362214"/>
          </a:xfrm>
        </p:grpSpPr>
        <p:sp>
          <p:nvSpPr>
            <p:cNvPr id="42" name="Rectangle 4"/>
            <p:cNvSpPr>
              <a:spLocks noChangeArrowheads="1"/>
            </p:cNvSpPr>
            <p:nvPr/>
          </p:nvSpPr>
          <p:spPr bwMode="auto">
            <a:xfrm>
              <a:off x="1680408" y="4267200"/>
              <a:ext cx="595045" cy="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933" dirty="0" smtClean="0">
                  <a:cs typeface="Arial" panose="020B0604020202020204" pitchFamily="34" charset="0"/>
                </a:rPr>
                <a:t>44</a:t>
              </a:r>
              <a:endParaRPr lang="vi-VN" sz="2933" dirty="0"/>
            </a:p>
          </p:txBody>
        </p:sp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1680408" y="4659353"/>
              <a:ext cx="595045" cy="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933" dirty="0" smtClean="0">
                  <a:cs typeface="Arial" panose="020B0604020202020204" pitchFamily="34" charset="0"/>
                </a:rPr>
                <a:t>  8</a:t>
              </a:r>
              <a:endParaRPr lang="vi-VN" sz="2933" dirty="0"/>
            </a:p>
          </p:txBody>
        </p:sp>
        <p:sp>
          <p:nvSpPr>
            <p:cNvPr id="44" name="Rectangle 4"/>
            <p:cNvSpPr>
              <a:spLocks noChangeArrowheads="1"/>
            </p:cNvSpPr>
            <p:nvPr/>
          </p:nvSpPr>
          <p:spPr bwMode="auto">
            <a:xfrm>
              <a:off x="1514492" y="4439212"/>
              <a:ext cx="595045" cy="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933" dirty="0" smtClean="0">
                  <a:cs typeface="Arial" panose="020B0604020202020204" pitchFamily="34" charset="0"/>
                </a:rPr>
                <a:t>-</a:t>
              </a:r>
              <a:endParaRPr lang="vi-VN" sz="2933" dirty="0"/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680408" y="5085739"/>
              <a:ext cx="595045" cy="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933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36</a:t>
              </a:r>
              <a:endParaRPr lang="vi-VN" sz="2933" dirty="0">
                <a:solidFill>
                  <a:srgbClr val="FF0000"/>
                </a:solidFill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555697" y="5145899"/>
              <a:ext cx="8444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934201" y="3653567"/>
            <a:ext cx="885670" cy="1362214"/>
            <a:chOff x="1514492" y="4267200"/>
            <a:chExt cx="885670" cy="1362214"/>
          </a:xfrm>
        </p:grpSpPr>
        <p:sp>
          <p:nvSpPr>
            <p:cNvPr id="48" name="Rectangle 4"/>
            <p:cNvSpPr>
              <a:spLocks noChangeArrowheads="1"/>
            </p:cNvSpPr>
            <p:nvPr/>
          </p:nvSpPr>
          <p:spPr bwMode="auto">
            <a:xfrm>
              <a:off x="1680408" y="4267200"/>
              <a:ext cx="595045" cy="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933" dirty="0" smtClean="0">
                  <a:cs typeface="Arial" panose="020B0604020202020204" pitchFamily="34" charset="0"/>
                </a:rPr>
                <a:t>30</a:t>
              </a:r>
              <a:endParaRPr lang="vi-VN" sz="2933" dirty="0"/>
            </a:p>
          </p:txBody>
        </p:sp>
        <p:sp>
          <p:nvSpPr>
            <p:cNvPr id="49" name="Rectangle 4"/>
            <p:cNvSpPr>
              <a:spLocks noChangeArrowheads="1"/>
            </p:cNvSpPr>
            <p:nvPr/>
          </p:nvSpPr>
          <p:spPr bwMode="auto">
            <a:xfrm>
              <a:off x="1680408" y="4659353"/>
              <a:ext cx="595045" cy="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933" dirty="0" smtClean="0">
                  <a:cs typeface="Arial" panose="020B0604020202020204" pitchFamily="34" charset="0"/>
                </a:rPr>
                <a:t>  6</a:t>
              </a:r>
              <a:endParaRPr lang="vi-VN" sz="2933" dirty="0"/>
            </a:p>
          </p:txBody>
        </p:sp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514492" y="4439212"/>
              <a:ext cx="595045" cy="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933" dirty="0" smtClean="0">
                  <a:cs typeface="Arial" panose="020B0604020202020204" pitchFamily="34" charset="0"/>
                </a:rPr>
                <a:t>-</a:t>
              </a:r>
              <a:endParaRPr lang="vi-VN" sz="2933" dirty="0"/>
            </a:p>
          </p:txBody>
        </p:sp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1680408" y="5085739"/>
              <a:ext cx="595045" cy="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933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24</a:t>
              </a:r>
              <a:endParaRPr lang="vi-VN" sz="2933" dirty="0">
                <a:solidFill>
                  <a:srgbClr val="FF0000"/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555697" y="5145899"/>
              <a:ext cx="8444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836489" y="2204252"/>
            <a:ext cx="595045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33" dirty="0" smtClean="0">
                <a:cs typeface="Arial" panose="020B0604020202020204" pitchFamily="34" charset="0"/>
              </a:rPr>
              <a:t>a)</a:t>
            </a:r>
            <a:endParaRPr lang="vi-VN" sz="2933" dirty="0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836489" y="3495488"/>
            <a:ext cx="595045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33" dirty="0">
                <a:cs typeface="Arial" panose="020B0604020202020204" pitchFamily="34" charset="0"/>
              </a:rPr>
              <a:t>b</a:t>
            </a:r>
            <a:r>
              <a:rPr lang="en-US" sz="2933" dirty="0" smtClean="0">
                <a:cs typeface="Arial" panose="020B0604020202020204" pitchFamily="34" charset="0"/>
              </a:rPr>
              <a:t>)</a:t>
            </a:r>
            <a:endParaRPr lang="vi-VN" sz="2933" dirty="0"/>
          </a:p>
        </p:txBody>
      </p:sp>
      <p:grpSp>
        <p:nvGrpSpPr>
          <p:cNvPr id="70" name="Group 11"/>
          <p:cNvGrpSpPr>
            <a:grpSpLocks/>
          </p:cNvGrpSpPr>
          <p:nvPr/>
        </p:nvGrpSpPr>
        <p:grpSpPr bwMode="auto">
          <a:xfrm>
            <a:off x="-132352" y="-72192"/>
            <a:ext cx="9372600" cy="7010400"/>
            <a:chOff x="144" y="144"/>
            <a:chExt cx="5424" cy="4032"/>
          </a:xfrm>
        </p:grpSpPr>
        <p:pic>
          <p:nvPicPr>
            <p:cNvPr id="71" name="Picture 12" descr="WhitecornerFlow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44"/>
              <a:ext cx="864" cy="86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3" descr="WhitecornerFlow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264"/>
              <a:ext cx="864" cy="86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4" descr="WhitecornerFlow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312"/>
              <a:ext cx="864" cy="86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15" descr="WhitecornerFlow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144"/>
              <a:ext cx="864" cy="86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" name="Group 74"/>
          <p:cNvGrpSpPr/>
          <p:nvPr/>
        </p:nvGrpSpPr>
        <p:grpSpPr>
          <a:xfrm>
            <a:off x="6945165" y="2157338"/>
            <a:ext cx="885670" cy="1362214"/>
            <a:chOff x="1514492" y="4267200"/>
            <a:chExt cx="885670" cy="1362214"/>
          </a:xfrm>
        </p:grpSpPr>
        <p:sp>
          <p:nvSpPr>
            <p:cNvPr id="76" name="Rectangle 4"/>
            <p:cNvSpPr>
              <a:spLocks noChangeArrowheads="1"/>
            </p:cNvSpPr>
            <p:nvPr/>
          </p:nvSpPr>
          <p:spPr bwMode="auto">
            <a:xfrm>
              <a:off x="1680408" y="4267200"/>
              <a:ext cx="595045" cy="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933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44</a:t>
              </a:r>
              <a:endParaRPr lang="vi-VN" sz="2933" dirty="0">
                <a:solidFill>
                  <a:srgbClr val="FF0000"/>
                </a:solidFill>
              </a:endParaRPr>
            </a:p>
          </p:txBody>
        </p:sp>
        <p:sp>
          <p:nvSpPr>
            <p:cNvPr id="77" name="Rectangle 4"/>
            <p:cNvSpPr>
              <a:spLocks noChangeArrowheads="1"/>
            </p:cNvSpPr>
            <p:nvPr/>
          </p:nvSpPr>
          <p:spPr bwMode="auto">
            <a:xfrm>
              <a:off x="1680408" y="4659353"/>
              <a:ext cx="595045" cy="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933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  8</a:t>
              </a:r>
              <a:endParaRPr lang="vi-VN" sz="2933" dirty="0">
                <a:solidFill>
                  <a:srgbClr val="FF0000"/>
                </a:solidFill>
              </a:endParaRPr>
            </a:p>
          </p:txBody>
        </p:sp>
        <p:sp>
          <p:nvSpPr>
            <p:cNvPr id="78" name="Rectangle 4"/>
            <p:cNvSpPr>
              <a:spLocks noChangeArrowheads="1"/>
            </p:cNvSpPr>
            <p:nvPr/>
          </p:nvSpPr>
          <p:spPr bwMode="auto">
            <a:xfrm>
              <a:off x="1514492" y="4439212"/>
              <a:ext cx="595045" cy="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933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-</a:t>
              </a:r>
              <a:endParaRPr lang="vi-VN" sz="2933" dirty="0">
                <a:solidFill>
                  <a:srgbClr val="FF0000"/>
                </a:solidFill>
              </a:endParaRPr>
            </a:p>
          </p:txBody>
        </p:sp>
        <p:sp>
          <p:nvSpPr>
            <p:cNvPr id="79" name="Rectangle 4"/>
            <p:cNvSpPr>
              <a:spLocks noChangeArrowheads="1"/>
            </p:cNvSpPr>
            <p:nvPr/>
          </p:nvSpPr>
          <p:spPr bwMode="auto">
            <a:xfrm>
              <a:off x="1680408" y="5085739"/>
              <a:ext cx="595045" cy="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933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36</a:t>
              </a:r>
              <a:endParaRPr lang="vi-VN" sz="2933" dirty="0">
                <a:solidFill>
                  <a:srgbClr val="FF0000"/>
                </a:solidFill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555697" y="5145899"/>
              <a:ext cx="84446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6945165" y="3657158"/>
            <a:ext cx="885670" cy="1362214"/>
            <a:chOff x="1514492" y="4267200"/>
            <a:chExt cx="885670" cy="1362214"/>
          </a:xfrm>
        </p:grpSpPr>
        <p:sp>
          <p:nvSpPr>
            <p:cNvPr id="82" name="Rectangle 4"/>
            <p:cNvSpPr>
              <a:spLocks noChangeArrowheads="1"/>
            </p:cNvSpPr>
            <p:nvPr/>
          </p:nvSpPr>
          <p:spPr bwMode="auto">
            <a:xfrm>
              <a:off x="1680408" y="4267200"/>
              <a:ext cx="595045" cy="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933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30</a:t>
              </a:r>
              <a:endParaRPr lang="vi-VN" sz="2933" dirty="0">
                <a:solidFill>
                  <a:srgbClr val="FF0000"/>
                </a:solidFill>
              </a:endParaRPr>
            </a:p>
          </p:txBody>
        </p:sp>
        <p:sp>
          <p:nvSpPr>
            <p:cNvPr id="83" name="Rectangle 4"/>
            <p:cNvSpPr>
              <a:spLocks noChangeArrowheads="1"/>
            </p:cNvSpPr>
            <p:nvPr/>
          </p:nvSpPr>
          <p:spPr bwMode="auto">
            <a:xfrm>
              <a:off x="1680408" y="4659353"/>
              <a:ext cx="595045" cy="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933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  6</a:t>
              </a:r>
              <a:endParaRPr lang="vi-VN" sz="2933" dirty="0">
                <a:solidFill>
                  <a:srgbClr val="FF0000"/>
                </a:solidFill>
              </a:endParaRPr>
            </a:p>
          </p:txBody>
        </p:sp>
        <p:sp>
          <p:nvSpPr>
            <p:cNvPr id="84" name="Rectangle 4"/>
            <p:cNvSpPr>
              <a:spLocks noChangeArrowheads="1"/>
            </p:cNvSpPr>
            <p:nvPr/>
          </p:nvSpPr>
          <p:spPr bwMode="auto">
            <a:xfrm>
              <a:off x="1514492" y="4439212"/>
              <a:ext cx="595045" cy="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933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-</a:t>
              </a:r>
              <a:endParaRPr lang="vi-VN" sz="2933" dirty="0">
                <a:solidFill>
                  <a:srgbClr val="FF0000"/>
                </a:solidFill>
              </a:endParaRPr>
            </a:p>
          </p:txBody>
        </p:sp>
        <p:sp>
          <p:nvSpPr>
            <p:cNvPr id="85" name="Rectangle 4"/>
            <p:cNvSpPr>
              <a:spLocks noChangeArrowheads="1"/>
            </p:cNvSpPr>
            <p:nvPr/>
          </p:nvSpPr>
          <p:spPr bwMode="auto">
            <a:xfrm>
              <a:off x="1680408" y="5085739"/>
              <a:ext cx="595045" cy="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933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24</a:t>
              </a:r>
              <a:endParaRPr lang="vi-VN" sz="2933" dirty="0">
                <a:solidFill>
                  <a:srgbClr val="FF0000"/>
                </a:solidFill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1555697" y="5145899"/>
              <a:ext cx="84446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14191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5" grpId="1"/>
      <p:bldP spid="6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19200" y="2111032"/>
            <a:ext cx="2514600" cy="122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cs typeface="Arial" panose="020B0604020202020204" pitchFamily="34" charset="0"/>
              </a:rPr>
              <a:t>42 – 12 – 8 = 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cs typeface="Arial" panose="020B0604020202020204" pitchFamily="34" charset="0"/>
              </a:rPr>
              <a:t>58 – 24 – 6 =</a:t>
            </a: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 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62600" y="2141597"/>
            <a:ext cx="2971800" cy="122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cs typeface="Arial" panose="020B0604020202020204" pitchFamily="34" charset="0"/>
              </a:rPr>
              <a:t>36 + 14 – 28 = 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cs typeface="Arial" panose="020B0604020202020204" pitchFamily="34" charset="0"/>
              </a:rPr>
              <a:t>72 – 36 + 24 =</a:t>
            </a: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 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15698" y="2086428"/>
            <a:ext cx="571500" cy="122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FF"/>
                </a:solidFill>
                <a:cs typeface="Arial" panose="020B0604020202020204" pitchFamily="34" charset="0"/>
              </a:rPr>
              <a:t>22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FF"/>
                </a:solidFill>
                <a:cs typeface="Arial" panose="020B0604020202020204" pitchFamily="34" charset="0"/>
              </a:rPr>
              <a:t>28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938837" y="2141597"/>
            <a:ext cx="571500" cy="122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22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60</a:t>
            </a:r>
          </a:p>
        </p:txBody>
      </p:sp>
      <p:pic>
        <p:nvPicPr>
          <p:cNvPr id="10" name="Picture 9" descr="hoa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715000"/>
            <a:ext cx="327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oa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715000"/>
            <a:ext cx="327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hoa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15000"/>
            <a:ext cx="327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 flipV="1">
            <a:off x="-76200" y="77718"/>
            <a:ext cx="9144000" cy="1143000"/>
            <a:chOff x="-304800" y="3810759"/>
            <a:chExt cx="9144000" cy="1143000"/>
          </a:xfrm>
        </p:grpSpPr>
        <p:pic>
          <p:nvPicPr>
            <p:cNvPr id="13" name="Picture 12" descr="hoa d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4800" y="3810759"/>
              <a:ext cx="32766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hoa d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3810759"/>
              <a:ext cx="32766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 descr="hoa d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810759"/>
              <a:ext cx="32766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323772" y="2090058"/>
            <a:ext cx="571500" cy="122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22</a:t>
            </a:r>
          </a:p>
          <a:p>
            <a:pPr eaLnBrk="1" hangingPunct="1">
              <a:spcBef>
                <a:spcPct val="50000"/>
              </a:spcBef>
            </a:pPr>
            <a:r>
              <a:rPr lang="en-US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28</a:t>
            </a:r>
            <a:endParaRPr lang="vi-VN" sz="2933" dirty="0" smtClean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323772" y="2090058"/>
            <a:ext cx="571500" cy="122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22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28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215570" y="2119086"/>
            <a:ext cx="2514600" cy="122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42 – 12 – 8 = 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FF0000"/>
                </a:solidFill>
                <a:cs typeface="Arial" panose="020B0604020202020204" pitchFamily="34" charset="0"/>
              </a:rPr>
              <a:t>58 – 24 – 6 =  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940040" y="2148840"/>
            <a:ext cx="571500" cy="122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cs typeface="Arial" panose="020B0604020202020204" pitchFamily="34" charset="0"/>
              </a:rPr>
              <a:t>22</a:t>
            </a:r>
          </a:p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cs typeface="Arial" panose="020B0604020202020204" pitchFamily="34" charset="0"/>
              </a:rPr>
              <a:t>60</a:t>
            </a:r>
          </a:p>
        </p:txBody>
      </p:sp>
    </p:spTree>
    <p:extLst>
      <p:ext uri="{BB962C8B-B14F-4D97-AF65-F5344CB8AC3E}">
        <p14:creationId xmlns="" xmlns:p14="http://schemas.microsoft.com/office/powerpoint/2010/main" val="67249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7" grpId="0"/>
      <p:bldP spid="16" grpId="0"/>
      <p:bldP spid="9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74944" y="1371600"/>
            <a:ext cx="25146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a) </a:t>
            </a:r>
            <a:r>
              <a:rPr lang="vi-VN" sz="2933" i="1" dirty="0" smtClean="0">
                <a:solidFill>
                  <a:srgbClr val="0000CC"/>
                </a:solidFill>
                <a:cs typeface="Arial" panose="020B0604020202020204" pitchFamily="34" charset="0"/>
              </a:rPr>
              <a:t>x</a:t>
            </a: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 + 14 = 40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302857" y="1371600"/>
            <a:ext cx="25146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b) </a:t>
            </a:r>
            <a:r>
              <a:rPr lang="vi-VN" sz="2933" i="1" dirty="0" smtClean="0">
                <a:solidFill>
                  <a:srgbClr val="0000CC"/>
                </a:solidFill>
                <a:cs typeface="Arial" panose="020B0604020202020204" pitchFamily="34" charset="0"/>
              </a:rPr>
              <a:t>x</a:t>
            </a: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 - 22 = 38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292332" y="1371600"/>
            <a:ext cx="25146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>
                <a:solidFill>
                  <a:srgbClr val="0000CC"/>
                </a:solidFill>
                <a:cs typeface="Arial" panose="020B0604020202020204" pitchFamily="34" charset="0"/>
              </a:rPr>
              <a:t>c</a:t>
            </a: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) 52 - </a:t>
            </a:r>
            <a:r>
              <a:rPr lang="vi-VN" sz="2933" i="1" dirty="0" smtClean="0">
                <a:solidFill>
                  <a:srgbClr val="0000CC"/>
                </a:solidFill>
                <a:cs typeface="Arial" panose="020B0604020202020204" pitchFamily="34" charset="0"/>
              </a:rPr>
              <a:t>x</a:t>
            </a: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 = 17</a:t>
            </a:r>
          </a:p>
        </p:txBody>
      </p:sp>
      <p:pic>
        <p:nvPicPr>
          <p:cNvPr id="16" name="Picture 6" descr="hoa bo duoi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hoa bo duoi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23758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hoa bo duoi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444605" y="3166626"/>
            <a:ext cx="684934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hoa bo duoi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-3149194" y="3132534"/>
            <a:ext cx="684934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1427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865120" y="1371600"/>
            <a:ext cx="502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6000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vi-VN" sz="6000" dirty="0" smtClean="0">
                <a:solidFill>
                  <a:srgbClr val="0000CC"/>
                </a:solidFill>
                <a:cs typeface="Arial" panose="020B0604020202020204" pitchFamily="34" charset="0"/>
              </a:rPr>
              <a:t>52 - </a:t>
            </a:r>
            <a:r>
              <a:rPr lang="vi-VN" sz="6000" i="1" dirty="0" smtClean="0">
                <a:solidFill>
                  <a:srgbClr val="0000CC"/>
                </a:solidFill>
                <a:cs typeface="Arial" panose="020B0604020202020204" pitchFamily="34" charset="0"/>
              </a:rPr>
              <a:t>x</a:t>
            </a:r>
            <a:r>
              <a:rPr lang="vi-VN" sz="6000" dirty="0" smtClean="0">
                <a:solidFill>
                  <a:srgbClr val="0000CC"/>
                </a:solidFill>
                <a:cs typeface="Arial" panose="020B0604020202020204" pitchFamily="34" charset="0"/>
              </a:rPr>
              <a:t> = 17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124200" y="4572000"/>
            <a:ext cx="39563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44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endParaRPr lang="vi-VN" sz="4400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6" name="Picture 6" descr="hoa bo duoi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hoa bo duoi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23758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hoa bo duoi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419917" y="3149023"/>
            <a:ext cx="6849347" cy="59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hoa bo duoi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-3149194" y="3132534"/>
            <a:ext cx="684934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880360" y="2514600"/>
            <a:ext cx="502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60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vi-VN" sz="6000" dirty="0" smtClean="0">
                <a:solidFill>
                  <a:srgbClr val="FF0000"/>
                </a:solidFill>
                <a:cs typeface="Arial" panose="020B0604020202020204" pitchFamily="34" charset="0"/>
              </a:rPr>
              <a:t>52 - </a:t>
            </a:r>
            <a:r>
              <a:rPr lang="vi-VN" sz="60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x</a:t>
            </a:r>
            <a:r>
              <a:rPr lang="vi-VN" sz="6000" dirty="0" smtClean="0">
                <a:solidFill>
                  <a:srgbClr val="FF0000"/>
                </a:solidFill>
                <a:cs typeface="Arial" panose="020B0604020202020204" pitchFamily="34" charset="0"/>
              </a:rPr>
              <a:t> = </a:t>
            </a:r>
            <a:r>
              <a:rPr lang="en-US" sz="6000" dirty="0" smtClean="0">
                <a:solidFill>
                  <a:srgbClr val="FF0000"/>
                </a:solidFill>
                <a:cs typeface="Arial" panose="020B0604020202020204" pitchFamily="34" charset="0"/>
              </a:rPr>
              <a:t>52</a:t>
            </a:r>
            <a:endParaRPr lang="vi-VN" sz="6000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559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228471" y="3119694"/>
            <a:ext cx="11430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17cm</a:t>
            </a:r>
            <a:endParaRPr lang="vi-VN" sz="2933" dirty="0" smtClean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7556771" y="2433332"/>
            <a:ext cx="241758" cy="1130969"/>
          </a:xfrm>
          <a:prstGeom prst="rightBrace">
            <a:avLst>
              <a:gd name="adj1" fmla="val 8333"/>
              <a:gd name="adj2" fmla="val 47721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734050" y="1752600"/>
            <a:ext cx="11430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65cm</a:t>
            </a:r>
            <a:endParaRPr lang="vi-VN" sz="2933" dirty="0" smtClean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3" name="Right Brace 12"/>
          <p:cNvSpPr/>
          <p:nvPr/>
        </p:nvSpPr>
        <p:spPr>
          <a:xfrm rot="5400000">
            <a:off x="5371701" y="2034500"/>
            <a:ext cx="356727" cy="3124199"/>
          </a:xfrm>
          <a:prstGeom prst="rightBrace">
            <a:avLst>
              <a:gd name="adj1" fmla="val 8333"/>
              <a:gd name="adj2" fmla="val 47721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223212" y="3685425"/>
            <a:ext cx="11430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?cm</a:t>
            </a:r>
            <a:endParaRPr lang="vi-VN" sz="2933" dirty="0" smtClean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5" name="Right Brace 14"/>
          <p:cNvSpPr/>
          <p:nvPr/>
        </p:nvSpPr>
        <p:spPr>
          <a:xfrm rot="16200000" flipV="1">
            <a:off x="5948628" y="302236"/>
            <a:ext cx="321812" cy="4267201"/>
          </a:xfrm>
          <a:prstGeom prst="rightBrace">
            <a:avLst>
              <a:gd name="adj1" fmla="val 8333"/>
              <a:gd name="adj2" fmla="val 47721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836691" y="1849230"/>
            <a:ext cx="1896984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33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Tóm</a:t>
            </a:r>
            <a:r>
              <a:rPr lang="en-US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2933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tắt</a:t>
            </a:r>
            <a:endParaRPr lang="vi-VN" sz="2933" dirty="0" smtClean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975933" y="2791868"/>
            <a:ext cx="42672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87965" y="2682812"/>
            <a:ext cx="0" cy="195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12164" y="2682812"/>
            <a:ext cx="0" cy="195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247145" y="2706875"/>
            <a:ext cx="0" cy="195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986438" y="3134789"/>
            <a:ext cx="0" cy="195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126678" y="3134789"/>
            <a:ext cx="0" cy="195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000952" y="3252046"/>
            <a:ext cx="3140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502807" y="2366346"/>
            <a:ext cx="3272598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Băng giấy màu đỏ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490774" y="2920048"/>
            <a:ext cx="3530277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933" dirty="0" smtClean="0">
                <a:solidFill>
                  <a:srgbClr val="0000CC"/>
                </a:solidFill>
                <a:cs typeface="Arial" panose="020B0604020202020204" pitchFamily="34" charset="0"/>
              </a:rPr>
              <a:t>Băng giấy màu xanh</a:t>
            </a:r>
          </a:p>
        </p:txBody>
      </p:sp>
      <p:pic>
        <p:nvPicPr>
          <p:cNvPr id="38" name="Picture 13" descr="hoa vang goc du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2" y="-13656"/>
            <a:ext cx="14668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4" descr="hoa vang goc du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5" descr="hoa vang goc du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97" y="5558589"/>
            <a:ext cx="1299411" cy="129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6" descr="hoa vang goc du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214" y="5578610"/>
            <a:ext cx="1259786" cy="125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Connector 36"/>
          <p:cNvCxnSpPr/>
          <p:nvPr/>
        </p:nvCxnSpPr>
        <p:spPr>
          <a:xfrm rot="5400000">
            <a:off x="3757727" y="3098166"/>
            <a:ext cx="457200" cy="158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910955" y="3050994"/>
            <a:ext cx="457200" cy="158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7016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7" grpId="0" animBg="1"/>
      <p:bldP spid="8" grpId="1"/>
      <p:bldP spid="13" grpId="0" animBg="1"/>
      <p:bldP spid="14" grpId="1"/>
      <p:bldP spid="15" grpId="0" animBg="1"/>
      <p:bldP spid="16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</TotalTime>
  <Words>617</Words>
  <Application>Microsoft Office PowerPoint</Application>
  <PresentationFormat>On-screen Show (4:3)</PresentationFormat>
  <Paragraphs>212</Paragraphs>
  <Slides>14</Slides>
  <Notes>4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DONG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AutoBVT</cp:lastModifiedBy>
  <cp:revision>160</cp:revision>
  <dcterms:created xsi:type="dcterms:W3CDTF">2008-10-06T23:40:32Z</dcterms:created>
  <dcterms:modified xsi:type="dcterms:W3CDTF">2017-12-14T12:05:36Z</dcterms:modified>
</cp:coreProperties>
</file>